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56" r:id="rId2"/>
    <p:sldId id="257" r:id="rId3"/>
    <p:sldId id="258" r:id="rId4"/>
    <p:sldId id="261" r:id="rId5"/>
    <p:sldId id="265" r:id="rId6"/>
    <p:sldId id="266" r:id="rId7"/>
    <p:sldId id="262" r:id="rId8"/>
    <p:sldId id="259" r:id="rId9"/>
    <p:sldId id="267" r:id="rId10"/>
    <p:sldId id="260" r:id="rId11"/>
    <p:sldId id="263" r:id="rId12"/>
    <p:sldId id="268" r:id="rId13"/>
    <p:sldId id="269" r:id="rId14"/>
    <p:sldId id="270" r:id="rId15"/>
    <p:sldId id="271" r:id="rId16"/>
    <p:sldId id="26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53458-1663-4B66-81F3-9EC1F305E74F}"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2C25F-09D5-413B-AB68-12A301623E4A}" type="slidenum">
              <a:rPr lang="en-US" smtClean="0"/>
              <a:t>‹#›</a:t>
            </a:fld>
            <a:endParaRPr lang="en-US"/>
          </a:p>
        </p:txBody>
      </p:sp>
    </p:spTree>
    <p:extLst>
      <p:ext uri="{BB962C8B-B14F-4D97-AF65-F5344CB8AC3E}">
        <p14:creationId xmlns:p14="http://schemas.microsoft.com/office/powerpoint/2010/main" val="360029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Hyperferritinemia pproach</a:t>
            </a:r>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A.R.Rajaei MD</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Hyperferritinemia pproach</a:t>
            </a:r>
            <a:endParaRPr lang="en-US" dirty="0"/>
          </a:p>
        </p:txBody>
      </p:sp>
      <p:sp>
        <p:nvSpPr>
          <p:cNvPr id="5" name="Footer Placeholder 4"/>
          <p:cNvSpPr>
            <a:spLocks noGrp="1"/>
          </p:cNvSpPr>
          <p:nvPr>
            <p:ph type="ftr" sz="quarter" idx="11"/>
          </p:nvPr>
        </p:nvSpPr>
        <p:spPr/>
        <p:txBody>
          <a:bodyPr/>
          <a:lstStyle/>
          <a:p>
            <a:r>
              <a:rPr lang="en-US"/>
              <a:t>A.R.Rajaei MD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Hyperferritinemia pproach</a:t>
            </a:r>
            <a:endParaRPr lang="en-US" dirty="0"/>
          </a:p>
        </p:txBody>
      </p:sp>
      <p:sp>
        <p:nvSpPr>
          <p:cNvPr id="5" name="Footer Placeholder 4"/>
          <p:cNvSpPr>
            <a:spLocks noGrp="1"/>
          </p:cNvSpPr>
          <p:nvPr>
            <p:ph type="ftr" sz="quarter" idx="11"/>
          </p:nvPr>
        </p:nvSpPr>
        <p:spPr/>
        <p:txBody>
          <a:bodyPr/>
          <a:lstStyle/>
          <a:p>
            <a:r>
              <a:rPr lang="en-US"/>
              <a:t>A.R.Rajaei MD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Hyperferritinemia pproach</a:t>
            </a:r>
            <a:endParaRPr lang="en-US" dirty="0"/>
          </a:p>
        </p:txBody>
      </p:sp>
      <p:sp>
        <p:nvSpPr>
          <p:cNvPr id="5" name="Footer Placeholder 4"/>
          <p:cNvSpPr>
            <a:spLocks noGrp="1"/>
          </p:cNvSpPr>
          <p:nvPr>
            <p:ph type="ftr" sz="quarter" idx="11"/>
          </p:nvPr>
        </p:nvSpPr>
        <p:spPr/>
        <p:txBody>
          <a:bodyPr/>
          <a:lstStyle/>
          <a:p>
            <a:r>
              <a:rPr lang="en-US"/>
              <a:t>A.R.Rajaei MD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Hyperferritinemia pproach</a:t>
            </a:r>
            <a:endParaRPr lang="en-US" dirty="0"/>
          </a:p>
        </p:txBody>
      </p:sp>
      <p:sp>
        <p:nvSpPr>
          <p:cNvPr id="5" name="Footer Placeholder 4"/>
          <p:cNvSpPr>
            <a:spLocks noGrp="1"/>
          </p:cNvSpPr>
          <p:nvPr>
            <p:ph type="ftr" sz="quarter" idx="11"/>
          </p:nvPr>
        </p:nvSpPr>
        <p:spPr/>
        <p:txBody>
          <a:bodyPr/>
          <a:lstStyle/>
          <a:p>
            <a:r>
              <a:rPr lang="en-US"/>
              <a:t>A.R.Rajaei MD</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Hyperferritinemia pproach</a:t>
            </a:r>
            <a:endParaRPr lang="en-US" dirty="0"/>
          </a:p>
        </p:txBody>
      </p:sp>
      <p:sp>
        <p:nvSpPr>
          <p:cNvPr id="6" name="Footer Placeholder 5"/>
          <p:cNvSpPr>
            <a:spLocks noGrp="1"/>
          </p:cNvSpPr>
          <p:nvPr>
            <p:ph type="ftr" sz="quarter" idx="11"/>
          </p:nvPr>
        </p:nvSpPr>
        <p:spPr/>
        <p:txBody>
          <a:bodyPr/>
          <a:lstStyle/>
          <a:p>
            <a:r>
              <a:rPr lang="en-US"/>
              <a:t>A.R.Rajaei MD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Hyperferritinemia pproach</a:t>
            </a:r>
            <a:endParaRPr lang="en-US" dirty="0"/>
          </a:p>
        </p:txBody>
      </p:sp>
      <p:sp>
        <p:nvSpPr>
          <p:cNvPr id="8" name="Footer Placeholder 7"/>
          <p:cNvSpPr>
            <a:spLocks noGrp="1"/>
          </p:cNvSpPr>
          <p:nvPr>
            <p:ph type="ftr" sz="quarter" idx="11"/>
          </p:nvPr>
        </p:nvSpPr>
        <p:spPr/>
        <p:txBody>
          <a:bodyPr/>
          <a:lstStyle/>
          <a:p>
            <a:r>
              <a:rPr lang="en-US"/>
              <a:t>A.R.Rajaei MD</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Hyperferritinemia pproach</a:t>
            </a:r>
            <a:endParaRPr lang="en-US" dirty="0"/>
          </a:p>
        </p:txBody>
      </p:sp>
      <p:sp>
        <p:nvSpPr>
          <p:cNvPr id="4" name="Footer Placeholder 3"/>
          <p:cNvSpPr>
            <a:spLocks noGrp="1"/>
          </p:cNvSpPr>
          <p:nvPr>
            <p:ph type="ftr" sz="quarter" idx="11"/>
          </p:nvPr>
        </p:nvSpPr>
        <p:spPr/>
        <p:txBody>
          <a:bodyPr/>
          <a:lstStyle/>
          <a:p>
            <a:r>
              <a:rPr lang="en-US"/>
              <a:t>A.R.Rajaei MD</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Hyperferritinemia pproach</a:t>
            </a:r>
            <a:endParaRPr lang="en-US" dirty="0"/>
          </a:p>
        </p:txBody>
      </p:sp>
      <p:sp>
        <p:nvSpPr>
          <p:cNvPr id="3" name="Footer Placeholder 2"/>
          <p:cNvSpPr>
            <a:spLocks noGrp="1"/>
          </p:cNvSpPr>
          <p:nvPr>
            <p:ph type="ftr" sz="quarter" idx="11"/>
          </p:nvPr>
        </p:nvSpPr>
        <p:spPr/>
        <p:txBody>
          <a:bodyPr/>
          <a:lstStyle/>
          <a:p>
            <a:r>
              <a:rPr lang="en-US"/>
              <a:t>A.R.Rajaei MD</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Hyperferritinemia pproach</a:t>
            </a:r>
            <a:endParaRPr lang="en-US" dirty="0"/>
          </a:p>
        </p:txBody>
      </p:sp>
      <p:sp>
        <p:nvSpPr>
          <p:cNvPr id="6" name="Footer Placeholder 5"/>
          <p:cNvSpPr>
            <a:spLocks noGrp="1"/>
          </p:cNvSpPr>
          <p:nvPr>
            <p:ph type="ftr" sz="quarter" idx="11"/>
          </p:nvPr>
        </p:nvSpPr>
        <p:spPr/>
        <p:txBody>
          <a:bodyPr/>
          <a:lstStyle/>
          <a:p>
            <a:r>
              <a:rPr lang="en-US"/>
              <a:t>A.R.Rajaei MD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Hyperferritinemia pproach</a:t>
            </a:r>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A.R.Rajaei MD</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Hyperferritinemia pproach</a:t>
            </a:r>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A.R.Rajaei MD</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5AC9-302A-DA9A-5B35-45EC07421B2A}"/>
              </a:ext>
            </a:extLst>
          </p:cNvPr>
          <p:cNvSpPr>
            <a:spLocks noGrp="1"/>
          </p:cNvSpPr>
          <p:nvPr>
            <p:ph type="ctrTitle"/>
          </p:nvPr>
        </p:nvSpPr>
        <p:spPr/>
        <p:txBody>
          <a:bodyPr/>
          <a:lstStyle/>
          <a:p>
            <a:r>
              <a:rPr lang="en-US" dirty="0" err="1">
                <a:latin typeface="Arial Black" panose="020B0A04020102020204" pitchFamily="34" charset="0"/>
              </a:rPr>
              <a:t>Hyperferritinemia</a:t>
            </a:r>
            <a:r>
              <a:rPr lang="en-US" dirty="0">
                <a:latin typeface="Arial Black" panose="020B0A04020102020204" pitchFamily="34" charset="0"/>
              </a:rPr>
              <a:t> approach</a:t>
            </a:r>
          </a:p>
        </p:txBody>
      </p:sp>
      <p:sp>
        <p:nvSpPr>
          <p:cNvPr id="3" name="Subtitle 2">
            <a:extLst>
              <a:ext uri="{FF2B5EF4-FFF2-40B4-BE49-F238E27FC236}">
                <a16:creationId xmlns:a16="http://schemas.microsoft.com/office/drawing/2014/main" id="{2AF5E8E9-EEBB-49D7-AC9D-5DAA93C23D40}"/>
              </a:ext>
            </a:extLst>
          </p:cNvPr>
          <p:cNvSpPr>
            <a:spLocks noGrp="1"/>
          </p:cNvSpPr>
          <p:nvPr>
            <p:ph type="subTitle" idx="1"/>
          </p:nvPr>
        </p:nvSpPr>
        <p:spPr>
          <a:xfrm>
            <a:off x="2417780" y="3531204"/>
            <a:ext cx="8637072" cy="1559270"/>
          </a:xfrm>
        </p:spPr>
        <p:txBody>
          <a:bodyPr>
            <a:normAutofit/>
          </a:bodyPr>
          <a:lstStyle/>
          <a:p>
            <a:r>
              <a:rPr lang="en-US" dirty="0">
                <a:latin typeface="Aharoni" panose="02010803020104030203" pitchFamily="2" charset="-79"/>
                <a:cs typeface="Aharoni" panose="02010803020104030203" pitchFamily="2" charset="-79"/>
              </a:rPr>
              <a:t>Alireza Rajaei MD</a:t>
            </a:r>
          </a:p>
          <a:p>
            <a:r>
              <a:rPr lang="en-US" dirty="0">
                <a:latin typeface="Aharoni" panose="02010803020104030203" pitchFamily="2" charset="-79"/>
                <a:cs typeface="Aharoni" panose="02010803020104030203" pitchFamily="2" charset="-79"/>
              </a:rPr>
              <a:t>Rheumatology department</a:t>
            </a:r>
          </a:p>
          <a:p>
            <a:r>
              <a:rPr lang="en-US" dirty="0" err="1">
                <a:latin typeface="Aharoni" panose="02010803020104030203" pitchFamily="2" charset="-79"/>
                <a:cs typeface="Aharoni" panose="02010803020104030203" pitchFamily="2" charset="-79"/>
              </a:rPr>
              <a:t>Loghman</a:t>
            </a:r>
            <a:r>
              <a:rPr lang="en-US" dirty="0">
                <a:latin typeface="Aharoni" panose="02010803020104030203" pitchFamily="2" charset="-79"/>
                <a:cs typeface="Aharoni" panose="02010803020104030203" pitchFamily="2" charset="-79"/>
              </a:rPr>
              <a:t> hospital </a:t>
            </a:r>
          </a:p>
        </p:txBody>
      </p:sp>
    </p:spTree>
    <p:extLst>
      <p:ext uri="{BB962C8B-B14F-4D97-AF65-F5344CB8AC3E}">
        <p14:creationId xmlns:p14="http://schemas.microsoft.com/office/powerpoint/2010/main" val="222404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4B691B-B414-EF7D-73DD-8DCB28C17AB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Signs and Symptoms </a:t>
            </a:r>
          </a:p>
        </p:txBody>
      </p:sp>
      <p:sp>
        <p:nvSpPr>
          <p:cNvPr id="6" name="Content Placeholder 5">
            <a:extLst>
              <a:ext uri="{FF2B5EF4-FFF2-40B4-BE49-F238E27FC236}">
                <a16:creationId xmlns:a16="http://schemas.microsoft.com/office/drawing/2014/main" id="{D2469EA9-0F6A-0596-2AD2-DCDB59C3AD81}"/>
              </a:ext>
            </a:extLst>
          </p:cNvPr>
          <p:cNvSpPr>
            <a:spLocks noGrp="1"/>
          </p:cNvSpPr>
          <p:nvPr>
            <p:ph idx="1"/>
          </p:nvPr>
        </p:nvSpPr>
        <p:spPr>
          <a:xfrm>
            <a:off x="1451579" y="2015732"/>
            <a:ext cx="9603275" cy="4037749"/>
          </a:xfrm>
        </p:spPr>
        <p:txBody>
          <a:bodyPr>
            <a:normAutofit fontScale="92500" lnSpcReduction="10000"/>
          </a:bodyPr>
          <a:lstStyle/>
          <a:p>
            <a:pPr>
              <a:buFont typeface="Wingdings" panose="05000000000000000000" pitchFamily="2" charset="2"/>
              <a:buChar char="q"/>
            </a:pPr>
            <a:r>
              <a:rPr lang="en-US" dirty="0">
                <a:latin typeface="Aharoni" panose="02010803020104030203" pitchFamily="2" charset="-79"/>
                <a:cs typeface="Aharoni" panose="02010803020104030203" pitchFamily="2" charset="-79"/>
              </a:rPr>
              <a:t>Signs and symptoms of high ferritin levels</a:t>
            </a:r>
          </a:p>
          <a:p>
            <a:r>
              <a:rPr lang="en-US" dirty="0"/>
              <a:t>The signs and symptoms of high ferritin are due to the underlying conditions (e.g., infection) and not due to the high ferritin in and of itself.</a:t>
            </a:r>
          </a:p>
          <a:p>
            <a:pPr>
              <a:buFont typeface="Wingdings" panose="05000000000000000000" pitchFamily="2" charset="2"/>
              <a:buChar char="q"/>
            </a:pPr>
            <a:r>
              <a:rPr lang="en-US" dirty="0">
                <a:latin typeface="Aharoni" panose="02010803020104030203" pitchFamily="2" charset="-79"/>
                <a:cs typeface="Aharoni" panose="02010803020104030203" pitchFamily="2" charset="-79"/>
              </a:rPr>
              <a:t>Signs and symptoms of iron overload</a:t>
            </a:r>
          </a:p>
          <a:p>
            <a:r>
              <a:rPr lang="en-US" dirty="0"/>
              <a:t>Iron overload is often missed because its symptoms are nonspecific and gradual multiorgan damage occurs over many years. Its symptoms can mimic those of much more common diseases, such as alcoholic liver disease, diabetes, and osteoarthritis.</a:t>
            </a:r>
          </a:p>
          <a:p>
            <a:r>
              <a:rPr lang="en-US" dirty="0"/>
              <a:t>Nonspecific symptoms of extreme iron overload are provided .Nonspecific signs and symptoms of extreme iron overload by organ. Iron overload does not cause a high hemoglobin.</a:t>
            </a:r>
          </a:p>
        </p:txBody>
      </p:sp>
      <p:sp>
        <p:nvSpPr>
          <p:cNvPr id="2" name="Date Placeholder 1">
            <a:extLst>
              <a:ext uri="{FF2B5EF4-FFF2-40B4-BE49-F238E27FC236}">
                <a16:creationId xmlns:a16="http://schemas.microsoft.com/office/drawing/2014/main" id="{63222A1B-2F9E-3D50-B862-4CB44E8A33C9}"/>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DFA7BB98-3821-99E0-3663-E5A2A5E12E5E}"/>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057C7B40-876B-D1F8-C6C0-62CFA2935855}"/>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57899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822D-B76E-B68D-A846-5742BE52370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Diagnosis</a:t>
            </a:r>
          </a:p>
        </p:txBody>
      </p:sp>
      <p:sp>
        <p:nvSpPr>
          <p:cNvPr id="3" name="Content Placeholder 2">
            <a:extLst>
              <a:ext uri="{FF2B5EF4-FFF2-40B4-BE49-F238E27FC236}">
                <a16:creationId xmlns:a16="http://schemas.microsoft.com/office/drawing/2014/main" id="{242903F1-29F6-8A67-5C86-15CCE225194E}"/>
              </a:ext>
            </a:extLst>
          </p:cNvPr>
          <p:cNvSpPr>
            <a:spLocks noGrp="1"/>
          </p:cNvSpPr>
          <p:nvPr>
            <p:ph idx="1"/>
          </p:nvPr>
        </p:nvSpPr>
        <p:spPr>
          <a:xfrm>
            <a:off x="1451579" y="2015732"/>
            <a:ext cx="9603275" cy="4037749"/>
          </a:xfrm>
        </p:spPr>
        <p:txBody>
          <a:bodyPr>
            <a:normAutofit fontScale="92500"/>
          </a:bodyPr>
          <a:lstStyle/>
          <a:p>
            <a:pPr>
              <a:buFont typeface="Wingdings" panose="05000000000000000000" pitchFamily="2" charset="2"/>
              <a:buChar char="v"/>
            </a:pPr>
            <a:r>
              <a:rPr lang="en-US" dirty="0">
                <a:latin typeface="Aharoni" panose="02010803020104030203" pitchFamily="2" charset="-79"/>
                <a:cs typeface="Aharoni" panose="02010803020104030203" pitchFamily="2" charset="-79"/>
              </a:rPr>
              <a:t>Differential diagnosis of high ferritin</a:t>
            </a:r>
          </a:p>
          <a:p>
            <a:r>
              <a:rPr lang="en-US" dirty="0"/>
              <a:t>This may include </a:t>
            </a:r>
            <a:r>
              <a:rPr lang="en-US" b="1" dirty="0">
                <a:latin typeface="Agency FB" panose="020B0503020202020204" pitchFamily="34" charset="0"/>
              </a:rPr>
              <a:t>inflammatory disorders, liver disease (particularly non-alcoholic steatohepatitis (NASH)/fatty liver), alcohol excess, malignancy, renal failure, and metabolic syndrome, which are each more common than hemochromatosis</a:t>
            </a:r>
            <a:r>
              <a:rPr lang="en-US" dirty="0"/>
              <a:t>. Fatty liver is a very common cause of high ferritin in out-patients.</a:t>
            </a:r>
          </a:p>
          <a:p>
            <a:r>
              <a:rPr lang="en-US" b="1" dirty="0"/>
              <a:t>Extreme </a:t>
            </a:r>
            <a:r>
              <a:rPr lang="en-US" b="1" dirty="0" err="1"/>
              <a:t>hyperferritinemia</a:t>
            </a:r>
            <a:r>
              <a:rPr lang="en-US" b="1" dirty="0"/>
              <a:t> &gt;3000 µg/L </a:t>
            </a:r>
            <a:r>
              <a:rPr lang="en-US" dirty="0"/>
              <a:t>can be seen in </a:t>
            </a:r>
            <a:r>
              <a:rPr lang="en-US" dirty="0" err="1"/>
              <a:t>transfusional</a:t>
            </a:r>
            <a:r>
              <a:rPr lang="en-US" dirty="0"/>
              <a:t> iron overload, </a:t>
            </a:r>
            <a:r>
              <a:rPr lang="en-US" b="1" dirty="0">
                <a:latin typeface="Arial Narrow" panose="020B0606020202030204" pitchFamily="34" charset="0"/>
              </a:rPr>
              <a:t>severe liver disease, hemophagocytic syndromes, renal failure, sepsis, severe inflammation and other severe illnesses</a:t>
            </a:r>
            <a:r>
              <a:rPr lang="en-US" dirty="0"/>
              <a:t>, typically in a hospital setting.</a:t>
            </a:r>
          </a:p>
          <a:p>
            <a:r>
              <a:rPr lang="en-US" dirty="0"/>
              <a:t>In patients with </a:t>
            </a:r>
            <a:r>
              <a:rPr lang="en-US" b="1" dirty="0"/>
              <a:t>serum ferritin levels &gt;10,000 µg/L</a:t>
            </a:r>
            <a:r>
              <a:rPr lang="en-US" dirty="0"/>
              <a:t>, </a:t>
            </a:r>
            <a:r>
              <a:rPr lang="en-US" b="1" dirty="0"/>
              <a:t>acute hepatitis </a:t>
            </a:r>
            <a:r>
              <a:rPr lang="en-US" dirty="0"/>
              <a:t>and rare conditions such as </a:t>
            </a:r>
            <a:r>
              <a:rPr lang="en-US" b="1" dirty="0">
                <a:latin typeface="Agency FB" panose="020B0503020202020204" pitchFamily="34" charset="0"/>
              </a:rPr>
              <a:t>adult onset Still disease, hemophagocytic </a:t>
            </a:r>
            <a:r>
              <a:rPr lang="en-US" b="1" dirty="0" err="1">
                <a:latin typeface="Agency FB" panose="020B0503020202020204" pitchFamily="34" charset="0"/>
              </a:rPr>
              <a:t>lymphohistiocytosis</a:t>
            </a:r>
            <a:r>
              <a:rPr lang="en-US" b="1" dirty="0">
                <a:latin typeface="Agency FB" panose="020B0503020202020204" pitchFamily="34" charset="0"/>
              </a:rPr>
              <a:t> and hematological malignancies </a:t>
            </a:r>
            <a:r>
              <a:rPr lang="en-US" dirty="0"/>
              <a:t>should be considered.</a:t>
            </a:r>
          </a:p>
        </p:txBody>
      </p:sp>
      <p:sp>
        <p:nvSpPr>
          <p:cNvPr id="4" name="Date Placeholder 3">
            <a:extLst>
              <a:ext uri="{FF2B5EF4-FFF2-40B4-BE49-F238E27FC236}">
                <a16:creationId xmlns:a16="http://schemas.microsoft.com/office/drawing/2014/main" id="{F56EE090-079D-D23C-D2B4-DDE25C2BFEE1}"/>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B98B989B-2630-848E-779C-BA3D8E96429B}"/>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9A2D7BB3-B578-EDD5-F197-697C4AA24242}"/>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27766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73D26A-9C2E-51EF-4F2C-86294E160DD2}"/>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47E2A1AF-B228-4B64-7CD7-89DD1D6EDE9C}"/>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B8879924-24C9-EA14-2559-07E3470E7F3E}"/>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8" name="Picture 7">
            <a:extLst>
              <a:ext uri="{FF2B5EF4-FFF2-40B4-BE49-F238E27FC236}">
                <a16:creationId xmlns:a16="http://schemas.microsoft.com/office/drawing/2014/main" id="{B8078A15-22DC-DB55-E0FD-9AB0A38574C6}"/>
              </a:ext>
            </a:extLst>
          </p:cNvPr>
          <p:cNvPicPr>
            <a:picLocks noChangeAspect="1"/>
          </p:cNvPicPr>
          <p:nvPr/>
        </p:nvPicPr>
        <p:blipFill>
          <a:blip r:embed="rId2"/>
          <a:stretch>
            <a:fillRect/>
          </a:stretch>
        </p:blipFill>
        <p:spPr>
          <a:xfrm>
            <a:off x="1257300" y="1524000"/>
            <a:ext cx="9677400" cy="3810000"/>
          </a:xfrm>
          <a:prstGeom prst="rect">
            <a:avLst/>
          </a:prstGeom>
        </p:spPr>
      </p:pic>
    </p:spTree>
    <p:extLst>
      <p:ext uri="{BB962C8B-B14F-4D97-AF65-F5344CB8AC3E}">
        <p14:creationId xmlns:p14="http://schemas.microsoft.com/office/powerpoint/2010/main" val="174710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C5FFA-52CF-0A19-E608-4015F57BC355}"/>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95346DEF-584B-617C-795A-24E2B73856B3}"/>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62EB0BDE-7BCF-5EC9-9439-02D8B0268891}"/>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a:extLst>
              <a:ext uri="{FF2B5EF4-FFF2-40B4-BE49-F238E27FC236}">
                <a16:creationId xmlns:a16="http://schemas.microsoft.com/office/drawing/2014/main" id="{B99E4F6F-6C48-1486-3B1F-7D1D604646FF}"/>
              </a:ext>
            </a:extLst>
          </p:cNvPr>
          <p:cNvPicPr>
            <a:picLocks noChangeAspect="1"/>
          </p:cNvPicPr>
          <p:nvPr/>
        </p:nvPicPr>
        <p:blipFill>
          <a:blip r:embed="rId2"/>
          <a:stretch>
            <a:fillRect/>
          </a:stretch>
        </p:blipFill>
        <p:spPr>
          <a:xfrm>
            <a:off x="2557300" y="798972"/>
            <a:ext cx="7077399" cy="5277977"/>
          </a:xfrm>
          <a:prstGeom prst="rect">
            <a:avLst/>
          </a:prstGeom>
        </p:spPr>
      </p:pic>
      <p:sp>
        <p:nvSpPr>
          <p:cNvPr id="7" name="Rectangle 6">
            <a:extLst>
              <a:ext uri="{FF2B5EF4-FFF2-40B4-BE49-F238E27FC236}">
                <a16:creationId xmlns:a16="http://schemas.microsoft.com/office/drawing/2014/main" id="{2CD52B31-C1C5-461E-BA73-D9AD5292976A}"/>
              </a:ext>
            </a:extLst>
          </p:cNvPr>
          <p:cNvSpPr/>
          <p:nvPr/>
        </p:nvSpPr>
        <p:spPr>
          <a:xfrm>
            <a:off x="7467600" y="3333750"/>
            <a:ext cx="2167099" cy="638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A5CCA6-01CE-6BDA-D3DF-B930FB27578B}"/>
              </a:ext>
            </a:extLst>
          </p:cNvPr>
          <p:cNvSpPr/>
          <p:nvPr/>
        </p:nvSpPr>
        <p:spPr>
          <a:xfrm>
            <a:off x="2705100" y="798972"/>
            <a:ext cx="638175" cy="210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13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F9A33-E595-FE40-03F8-26F5DD2105C7}"/>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270C2836-8AE8-0DF9-D061-8D85A152ABF8}"/>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B135935F-3E76-B611-4187-D1360F2176A4}"/>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DA0E070D-2DE3-CC70-7CE8-EDD5EBEAFE61}"/>
              </a:ext>
            </a:extLst>
          </p:cNvPr>
          <p:cNvPicPr>
            <a:picLocks noChangeAspect="1"/>
          </p:cNvPicPr>
          <p:nvPr/>
        </p:nvPicPr>
        <p:blipFill>
          <a:blip r:embed="rId2"/>
          <a:stretch>
            <a:fillRect/>
          </a:stretch>
        </p:blipFill>
        <p:spPr>
          <a:xfrm>
            <a:off x="2325974" y="798972"/>
            <a:ext cx="7540052" cy="5335127"/>
          </a:xfrm>
          <a:prstGeom prst="rect">
            <a:avLst/>
          </a:prstGeom>
        </p:spPr>
      </p:pic>
      <p:sp>
        <p:nvSpPr>
          <p:cNvPr id="7" name="Rectangle 6">
            <a:extLst>
              <a:ext uri="{FF2B5EF4-FFF2-40B4-BE49-F238E27FC236}">
                <a16:creationId xmlns:a16="http://schemas.microsoft.com/office/drawing/2014/main" id="{CEBBA6C1-79D3-95DB-6DA2-0EE511CB69BA}"/>
              </a:ext>
            </a:extLst>
          </p:cNvPr>
          <p:cNvSpPr/>
          <p:nvPr/>
        </p:nvSpPr>
        <p:spPr>
          <a:xfrm>
            <a:off x="7554138" y="1476375"/>
            <a:ext cx="2294712" cy="542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62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C450D-90F2-7BA4-7BE3-6BB5D22269AC}"/>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278A10AC-5E5A-CBED-EC60-1E2EFBD05049}"/>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E1D16BF0-C451-3F84-511A-6F67EB2D87ED}"/>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Picture 5">
            <a:extLst>
              <a:ext uri="{FF2B5EF4-FFF2-40B4-BE49-F238E27FC236}">
                <a16:creationId xmlns:a16="http://schemas.microsoft.com/office/drawing/2014/main" id="{DA3147EF-ED41-C49F-51EA-877438577A31}"/>
              </a:ext>
            </a:extLst>
          </p:cNvPr>
          <p:cNvPicPr>
            <a:picLocks noChangeAspect="1"/>
          </p:cNvPicPr>
          <p:nvPr/>
        </p:nvPicPr>
        <p:blipFill>
          <a:blip r:embed="rId2"/>
          <a:stretch>
            <a:fillRect/>
          </a:stretch>
        </p:blipFill>
        <p:spPr>
          <a:xfrm>
            <a:off x="1724025" y="1009650"/>
            <a:ext cx="9734550" cy="4838700"/>
          </a:xfrm>
          <a:prstGeom prst="rect">
            <a:avLst/>
          </a:prstGeom>
        </p:spPr>
      </p:pic>
    </p:spTree>
    <p:extLst>
      <p:ext uri="{BB962C8B-B14F-4D97-AF65-F5344CB8AC3E}">
        <p14:creationId xmlns:p14="http://schemas.microsoft.com/office/powerpoint/2010/main" val="210356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AC4EE9-D72C-AC8B-6A19-B2C88C34AEFB}"/>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0F20F20E-0B9C-61BB-9FF7-D879D58934AF}"/>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F995553B-31FC-9120-7518-35FF318A5F8E}"/>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8" name="Picture 7">
            <a:extLst>
              <a:ext uri="{FF2B5EF4-FFF2-40B4-BE49-F238E27FC236}">
                <a16:creationId xmlns:a16="http://schemas.microsoft.com/office/drawing/2014/main" id="{9571AA62-4D8F-702B-9E22-4D147B9BAA84}"/>
              </a:ext>
            </a:extLst>
          </p:cNvPr>
          <p:cNvPicPr>
            <a:picLocks noChangeAspect="1"/>
          </p:cNvPicPr>
          <p:nvPr/>
        </p:nvPicPr>
        <p:blipFill>
          <a:blip r:embed="rId2"/>
          <a:stretch>
            <a:fillRect/>
          </a:stretch>
        </p:blipFill>
        <p:spPr>
          <a:xfrm>
            <a:off x="2027415" y="798973"/>
            <a:ext cx="8137170" cy="5320906"/>
          </a:xfrm>
          <a:prstGeom prst="rect">
            <a:avLst/>
          </a:prstGeom>
        </p:spPr>
      </p:pic>
      <p:sp>
        <p:nvSpPr>
          <p:cNvPr id="9" name="Rectangle 8">
            <a:extLst>
              <a:ext uri="{FF2B5EF4-FFF2-40B4-BE49-F238E27FC236}">
                <a16:creationId xmlns:a16="http://schemas.microsoft.com/office/drawing/2014/main" id="{0A4F9269-974E-5EF9-64AF-447F8323718F}"/>
              </a:ext>
            </a:extLst>
          </p:cNvPr>
          <p:cNvSpPr/>
          <p:nvPr/>
        </p:nvSpPr>
        <p:spPr>
          <a:xfrm>
            <a:off x="2139885" y="798973"/>
            <a:ext cx="744717" cy="3092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90F3DF-5C04-BEFF-0E82-45A8EF2A4021}"/>
              </a:ext>
            </a:extLst>
          </p:cNvPr>
          <p:cNvSpPr/>
          <p:nvPr/>
        </p:nvSpPr>
        <p:spPr>
          <a:xfrm>
            <a:off x="5819775" y="866775"/>
            <a:ext cx="3324225" cy="2413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7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6A262-D0D6-8A6F-5B71-DD778A8D683E}"/>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6E13A0E3-9C3F-B2AB-A06B-47A05A2F22B6}"/>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FD13E136-061D-91F1-15CC-F614E44652F5}"/>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5" name="Picture 4">
            <a:extLst>
              <a:ext uri="{FF2B5EF4-FFF2-40B4-BE49-F238E27FC236}">
                <a16:creationId xmlns:a16="http://schemas.microsoft.com/office/drawing/2014/main" id="{48F46EB7-C3EF-D822-B135-29F1D66CA453}"/>
              </a:ext>
            </a:extLst>
          </p:cNvPr>
          <p:cNvPicPr>
            <a:picLocks noChangeAspect="1"/>
          </p:cNvPicPr>
          <p:nvPr/>
        </p:nvPicPr>
        <p:blipFill>
          <a:blip r:embed="rId2"/>
          <a:stretch>
            <a:fillRect/>
          </a:stretch>
        </p:blipFill>
        <p:spPr>
          <a:xfrm>
            <a:off x="1521528" y="0"/>
            <a:ext cx="9148943" cy="6858000"/>
          </a:xfrm>
          <a:prstGeom prst="rect">
            <a:avLst/>
          </a:prstGeom>
        </p:spPr>
      </p:pic>
    </p:spTree>
    <p:extLst>
      <p:ext uri="{BB962C8B-B14F-4D97-AF65-F5344CB8AC3E}">
        <p14:creationId xmlns:p14="http://schemas.microsoft.com/office/powerpoint/2010/main" val="206926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7A8C-18DB-47C4-506E-F26A136BA4D9}"/>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Key Recommendations</a:t>
            </a:r>
          </a:p>
        </p:txBody>
      </p:sp>
      <p:sp>
        <p:nvSpPr>
          <p:cNvPr id="3" name="Content Placeholder 2">
            <a:extLst>
              <a:ext uri="{FF2B5EF4-FFF2-40B4-BE49-F238E27FC236}">
                <a16:creationId xmlns:a16="http://schemas.microsoft.com/office/drawing/2014/main" id="{46FCC488-79B4-D21D-270A-67931B5E7B4B}"/>
              </a:ext>
            </a:extLst>
          </p:cNvPr>
          <p:cNvSpPr>
            <a:spLocks noGrp="1"/>
          </p:cNvSpPr>
          <p:nvPr>
            <p:ph idx="1"/>
          </p:nvPr>
        </p:nvSpPr>
        <p:spPr/>
        <p:txBody>
          <a:bodyPr/>
          <a:lstStyle/>
          <a:p>
            <a:r>
              <a:rPr lang="en-US" dirty="0"/>
              <a:t>This guideline is directed to primary care practitioners who encounter an unexplained finding of high ferritin in an adult outpatient aged &gt;19 years.</a:t>
            </a:r>
          </a:p>
          <a:p>
            <a:r>
              <a:rPr lang="en-US" dirty="0"/>
              <a:t>The guideline is not for screening for iron overload.</a:t>
            </a:r>
          </a:p>
          <a:p>
            <a:r>
              <a:rPr lang="en-US" dirty="0"/>
              <a:t>Hemochromatosis caused by mutations in iron-related genes other than HFE is outside the scope of this guideline. HFE (high Fe) is the gene most commonly associated with hemochromatosis. Because the non-HFE hereditary hemochromatosis causes of </a:t>
            </a:r>
            <a:r>
              <a:rPr lang="en-US" dirty="0" err="1"/>
              <a:t>hyperferritinemia</a:t>
            </a:r>
            <a:r>
              <a:rPr lang="en-US" dirty="0"/>
              <a:t> are so diverse, their management is out of scope. They should be managed according to the underlying condition.</a:t>
            </a:r>
          </a:p>
        </p:txBody>
      </p:sp>
      <p:sp>
        <p:nvSpPr>
          <p:cNvPr id="4" name="Date Placeholder 3">
            <a:extLst>
              <a:ext uri="{FF2B5EF4-FFF2-40B4-BE49-F238E27FC236}">
                <a16:creationId xmlns:a16="http://schemas.microsoft.com/office/drawing/2014/main" id="{6CD8C41B-992B-F45B-EE3F-00BB52B32C7C}"/>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093AD657-6898-3008-6C1C-18F73C802E7E}"/>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79451786-527B-A560-3DBF-FEA0F57A75E2}"/>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7454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82A645F-E02F-3221-3BC3-D8B63684B84F}"/>
              </a:ext>
            </a:extLst>
          </p:cNvPr>
          <p:cNvSpPr>
            <a:spLocks noGrp="1"/>
          </p:cNvSpPr>
          <p:nvPr>
            <p:ph idx="1"/>
          </p:nvPr>
        </p:nvSpPr>
        <p:spPr>
          <a:xfrm>
            <a:off x="1451579" y="904974"/>
            <a:ext cx="9603275" cy="4561372"/>
          </a:xfrm>
        </p:spPr>
        <p:txBody>
          <a:bodyPr>
            <a:normAutofit fontScale="92500" lnSpcReduction="10000"/>
          </a:bodyPr>
          <a:lstStyle/>
          <a:p>
            <a:r>
              <a:rPr lang="en-US" b="1" dirty="0">
                <a:latin typeface="Arial Narrow" panose="020B0606020202030204" pitchFamily="34" charset="0"/>
              </a:rPr>
              <a:t>Ferritin is an acute phase reactant released by activated macrophages and damaged hepatocytes.</a:t>
            </a:r>
          </a:p>
          <a:p>
            <a:r>
              <a:rPr lang="en-US" dirty="0">
                <a:latin typeface="Aharoni" panose="02010803020104030203" pitchFamily="2" charset="-79"/>
                <a:cs typeface="Aharoni" panose="02010803020104030203" pitchFamily="2" charset="-79"/>
              </a:rPr>
              <a:t>High ferritin levels are most commonly caused by</a:t>
            </a:r>
          </a:p>
          <a:p>
            <a:pPr>
              <a:buFont typeface="Wingdings" panose="05000000000000000000" pitchFamily="2" charset="2"/>
              <a:buChar char="v"/>
            </a:pPr>
            <a:r>
              <a:rPr lang="en-US" b="1" dirty="0">
                <a:latin typeface="Agency FB" panose="020B0503020202020204" pitchFamily="34" charset="0"/>
                <a:cs typeface="Aharoni" panose="02010803020104030203" pitchFamily="2" charset="-79"/>
              </a:rPr>
              <a:t> </a:t>
            </a:r>
            <a:r>
              <a:rPr lang="en-US" b="1" dirty="0">
                <a:latin typeface="Agency FB" panose="020B0503020202020204" pitchFamily="34" charset="0"/>
              </a:rPr>
              <a:t>inflammation, </a:t>
            </a:r>
          </a:p>
          <a:p>
            <a:pPr>
              <a:buFont typeface="Wingdings" panose="05000000000000000000" pitchFamily="2" charset="2"/>
              <a:buChar char="v"/>
            </a:pPr>
            <a:r>
              <a:rPr lang="en-US" b="1" dirty="0">
                <a:latin typeface="Agency FB" panose="020B0503020202020204" pitchFamily="34" charset="0"/>
              </a:rPr>
              <a:t>infection, </a:t>
            </a:r>
          </a:p>
          <a:p>
            <a:pPr>
              <a:buFont typeface="Wingdings" panose="05000000000000000000" pitchFamily="2" charset="2"/>
              <a:buChar char="v"/>
            </a:pPr>
            <a:r>
              <a:rPr lang="en-US" b="1" dirty="0">
                <a:latin typeface="Agency FB" panose="020B0503020202020204" pitchFamily="34" charset="0"/>
              </a:rPr>
              <a:t>liver disease (particularly non-alcoholic steatohepatitis (NASH)/fatty liver), </a:t>
            </a:r>
          </a:p>
          <a:p>
            <a:pPr>
              <a:buFont typeface="Wingdings" panose="05000000000000000000" pitchFamily="2" charset="2"/>
              <a:buChar char="v"/>
            </a:pPr>
            <a:r>
              <a:rPr lang="en-US" b="1" dirty="0">
                <a:latin typeface="Agency FB" panose="020B0503020202020204" pitchFamily="34" charset="0"/>
              </a:rPr>
              <a:t>renal disease, </a:t>
            </a:r>
          </a:p>
          <a:p>
            <a:pPr>
              <a:buFont typeface="Wingdings" panose="05000000000000000000" pitchFamily="2" charset="2"/>
              <a:buChar char="v"/>
            </a:pPr>
            <a:r>
              <a:rPr lang="en-US" b="1" dirty="0">
                <a:latin typeface="Agency FB" panose="020B0503020202020204" pitchFamily="34" charset="0"/>
              </a:rPr>
              <a:t>alcohol excess, </a:t>
            </a:r>
          </a:p>
          <a:p>
            <a:pPr>
              <a:buFont typeface="Wingdings" panose="05000000000000000000" pitchFamily="2" charset="2"/>
              <a:buChar char="v"/>
            </a:pPr>
            <a:r>
              <a:rPr lang="en-US" b="1" dirty="0">
                <a:latin typeface="Agency FB" panose="020B0503020202020204" pitchFamily="34" charset="0"/>
              </a:rPr>
              <a:t>metabolic syndrome or </a:t>
            </a:r>
          </a:p>
          <a:p>
            <a:pPr>
              <a:buFont typeface="Wingdings" panose="05000000000000000000" pitchFamily="2" charset="2"/>
              <a:buChar char="v"/>
            </a:pPr>
            <a:r>
              <a:rPr lang="en-US" b="1" dirty="0">
                <a:latin typeface="Agency FB" panose="020B0503020202020204" pitchFamily="34" charset="0"/>
              </a:rPr>
              <a:t>malignancy. </a:t>
            </a:r>
          </a:p>
          <a:p>
            <a:r>
              <a:rPr lang="en-US" b="1" dirty="0">
                <a:latin typeface="Arial Narrow" panose="020B0606020202030204" pitchFamily="34" charset="0"/>
              </a:rPr>
              <a:t>In these cases, a high ferritin level does not accurately reflect iron stores</a:t>
            </a:r>
          </a:p>
        </p:txBody>
      </p:sp>
      <p:sp>
        <p:nvSpPr>
          <p:cNvPr id="4" name="Date Placeholder 3">
            <a:extLst>
              <a:ext uri="{FF2B5EF4-FFF2-40B4-BE49-F238E27FC236}">
                <a16:creationId xmlns:a16="http://schemas.microsoft.com/office/drawing/2014/main" id="{C707DE77-CFE8-D2DC-A0E1-85C4690E8A46}"/>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7A133A48-E1BF-ED2D-E566-6476757E1553}"/>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60CE8C7E-711C-50C6-0DA9-6E414754B918}"/>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12278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8D722-F8AB-646B-AF8C-14532BD7F0BA}"/>
              </a:ext>
            </a:extLst>
          </p:cNvPr>
          <p:cNvSpPr>
            <a:spLocks noGrp="1"/>
          </p:cNvSpPr>
          <p:nvPr>
            <p:ph idx="1"/>
          </p:nvPr>
        </p:nvSpPr>
        <p:spPr>
          <a:xfrm>
            <a:off x="1451579" y="798974"/>
            <a:ext cx="9719184" cy="5319022"/>
          </a:xfrm>
        </p:spPr>
        <p:txBody>
          <a:bodyPr>
            <a:normAutofit fontScale="92500" lnSpcReduction="10000"/>
          </a:bodyPr>
          <a:lstStyle/>
          <a:p>
            <a:r>
              <a:rPr lang="en-US" dirty="0">
                <a:latin typeface="Aharoni" panose="02010803020104030203" pitchFamily="2" charset="-79"/>
                <a:cs typeface="Aharoni" panose="02010803020104030203" pitchFamily="2" charset="-79"/>
              </a:rPr>
              <a:t>The first-line investigations for a patient with a raised serum ferritin are:</a:t>
            </a:r>
          </a:p>
          <a:p>
            <a:pPr>
              <a:buFont typeface="Wingdings" panose="05000000000000000000" pitchFamily="2" charset="2"/>
              <a:buChar char="Ø"/>
            </a:pPr>
            <a:r>
              <a:rPr lang="en-US" dirty="0"/>
              <a:t>History taking: </a:t>
            </a:r>
            <a:r>
              <a:rPr lang="en-US" b="1" dirty="0"/>
              <a:t>alcohol intake </a:t>
            </a:r>
            <a:r>
              <a:rPr lang="en-US" dirty="0"/>
              <a:t>and other risk factors for </a:t>
            </a:r>
            <a:r>
              <a:rPr lang="en-US" b="1" dirty="0"/>
              <a:t>liver disease, type 2 diabetes mellitus, obesity, hypertension, symptoms and signs of an underlying inflammatory or malignant disorder, transfusion history, and family history of iron overload</a:t>
            </a:r>
            <a:r>
              <a:rPr lang="en-US" dirty="0"/>
              <a:t>.</a:t>
            </a:r>
          </a:p>
          <a:p>
            <a:pPr>
              <a:buFont typeface="Wingdings" panose="05000000000000000000" pitchFamily="2" charset="2"/>
              <a:buChar char="Ø"/>
            </a:pPr>
            <a:r>
              <a:rPr lang="en-US" dirty="0"/>
              <a:t>Lab tests: </a:t>
            </a:r>
            <a:r>
              <a:rPr lang="en-US" b="1" dirty="0">
                <a:latin typeface="Agency FB" panose="020B0503020202020204" pitchFamily="34" charset="0"/>
              </a:rPr>
              <a:t>repeat serum ferritin, transferrin saturation (TSAT), complete blood count, serum creatinine, liver enzymes (ALT and GGT) </a:t>
            </a:r>
            <a:r>
              <a:rPr lang="en-US" dirty="0"/>
              <a:t>with consideration of </a:t>
            </a:r>
            <a:r>
              <a:rPr lang="en-US" b="1" dirty="0"/>
              <a:t>viral hepatitis screening and abdominal ultrasonography</a:t>
            </a:r>
            <a:r>
              <a:rPr lang="en-US" dirty="0"/>
              <a:t> (if suspected liver disease or elevated liver enzymes). Check blood glucose and lipid studies if not recently performed.</a:t>
            </a:r>
          </a:p>
          <a:p>
            <a:r>
              <a:rPr lang="en-US" dirty="0"/>
              <a:t>Hereditary hemochromatosis is an uncommon cause of </a:t>
            </a:r>
            <a:r>
              <a:rPr lang="en-US" dirty="0" err="1"/>
              <a:t>hyperferritinemia</a:t>
            </a:r>
            <a:r>
              <a:rPr lang="en-US" dirty="0"/>
              <a:t> and testing for HFE-HH is not recommended in patients of non-European ancestry because its prevalence is very rare.</a:t>
            </a:r>
          </a:p>
          <a:p>
            <a:r>
              <a:rPr lang="en-US" dirty="0"/>
              <a:t>Individuals of East Asian descent have ferritin values 1.5-2x higher than the upper limit of normal reported.</a:t>
            </a:r>
          </a:p>
          <a:p>
            <a:r>
              <a:rPr lang="en-US" b="1" dirty="0"/>
              <a:t>Iron overload can generally be excluded when TSAT &lt;45%.</a:t>
            </a:r>
          </a:p>
        </p:txBody>
      </p:sp>
      <p:sp>
        <p:nvSpPr>
          <p:cNvPr id="4" name="Date Placeholder 3">
            <a:extLst>
              <a:ext uri="{FF2B5EF4-FFF2-40B4-BE49-F238E27FC236}">
                <a16:creationId xmlns:a16="http://schemas.microsoft.com/office/drawing/2014/main" id="{79A5B5AC-49DC-F3A7-9819-E73449A10FAD}"/>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72247695-35B9-43EB-1A9A-2E2B369742AD}"/>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BA80BF9E-E232-1D4A-21F5-F6612DF9E16F}"/>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9624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471C44-6414-48FD-125B-3352A1C3AC55}"/>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FFFC8CF5-4D21-2275-8C15-AF7D038C48AD}"/>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6415F94F-A64A-BEFE-4BCA-EB84BD24F026}"/>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8" name="Picture 7">
            <a:extLst>
              <a:ext uri="{FF2B5EF4-FFF2-40B4-BE49-F238E27FC236}">
                <a16:creationId xmlns:a16="http://schemas.microsoft.com/office/drawing/2014/main" id="{D369CA53-3CCD-D1F6-00E4-1D4070117270}"/>
              </a:ext>
            </a:extLst>
          </p:cNvPr>
          <p:cNvPicPr>
            <a:picLocks noChangeAspect="1"/>
          </p:cNvPicPr>
          <p:nvPr/>
        </p:nvPicPr>
        <p:blipFill>
          <a:blip r:embed="rId2"/>
          <a:stretch>
            <a:fillRect/>
          </a:stretch>
        </p:blipFill>
        <p:spPr>
          <a:xfrm>
            <a:off x="1628775" y="723900"/>
            <a:ext cx="9277350" cy="5105400"/>
          </a:xfrm>
          <a:prstGeom prst="rect">
            <a:avLst/>
          </a:prstGeom>
        </p:spPr>
      </p:pic>
    </p:spTree>
    <p:extLst>
      <p:ext uri="{BB962C8B-B14F-4D97-AF65-F5344CB8AC3E}">
        <p14:creationId xmlns:p14="http://schemas.microsoft.com/office/powerpoint/2010/main" val="73922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583C5-58CC-B882-6251-8127A0D9DCC8}"/>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CEAFABC1-986F-2F82-B6A4-F15B556AD521}"/>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E65CDA58-A104-5146-1507-D0C254B232D9}"/>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a:extLst>
              <a:ext uri="{FF2B5EF4-FFF2-40B4-BE49-F238E27FC236}">
                <a16:creationId xmlns:a16="http://schemas.microsoft.com/office/drawing/2014/main" id="{0AAD20B2-12D6-4385-73AA-FE189BF70375}"/>
              </a:ext>
            </a:extLst>
          </p:cNvPr>
          <p:cNvPicPr>
            <a:picLocks noChangeAspect="1"/>
          </p:cNvPicPr>
          <p:nvPr/>
        </p:nvPicPr>
        <p:blipFill>
          <a:blip r:embed="rId2"/>
          <a:stretch>
            <a:fillRect/>
          </a:stretch>
        </p:blipFill>
        <p:spPr>
          <a:xfrm>
            <a:off x="2067524" y="638508"/>
            <a:ext cx="8056951" cy="6219492"/>
          </a:xfrm>
          <a:prstGeom prst="rect">
            <a:avLst/>
          </a:prstGeom>
        </p:spPr>
      </p:pic>
      <p:sp>
        <p:nvSpPr>
          <p:cNvPr id="7" name="Rectangle 6">
            <a:extLst>
              <a:ext uri="{FF2B5EF4-FFF2-40B4-BE49-F238E27FC236}">
                <a16:creationId xmlns:a16="http://schemas.microsoft.com/office/drawing/2014/main" id="{FB0EDFAC-3F84-60DF-9FF0-3AC32A599C5F}"/>
              </a:ext>
            </a:extLst>
          </p:cNvPr>
          <p:cNvSpPr/>
          <p:nvPr/>
        </p:nvSpPr>
        <p:spPr>
          <a:xfrm>
            <a:off x="5943600" y="6276975"/>
            <a:ext cx="4181475" cy="2506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AEDCC8-691C-D25E-E1B6-21C09C042E50}"/>
              </a:ext>
            </a:extLst>
          </p:cNvPr>
          <p:cNvSpPr/>
          <p:nvPr/>
        </p:nvSpPr>
        <p:spPr>
          <a:xfrm>
            <a:off x="2695575" y="6527630"/>
            <a:ext cx="800100" cy="2506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9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6389-1B50-1E37-A0BD-704284C0264A}"/>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Definitions and Clinical context</a:t>
            </a:r>
          </a:p>
        </p:txBody>
      </p:sp>
      <p:sp>
        <p:nvSpPr>
          <p:cNvPr id="3" name="Content Placeholder 2">
            <a:extLst>
              <a:ext uri="{FF2B5EF4-FFF2-40B4-BE49-F238E27FC236}">
                <a16:creationId xmlns:a16="http://schemas.microsoft.com/office/drawing/2014/main" id="{F6EC5376-4375-56DB-B6EB-47A6966C5C1E}"/>
              </a:ext>
            </a:extLst>
          </p:cNvPr>
          <p:cNvSpPr>
            <a:spLocks noGrp="1"/>
          </p:cNvSpPr>
          <p:nvPr>
            <p:ph idx="1"/>
          </p:nvPr>
        </p:nvSpPr>
        <p:spPr>
          <a:xfrm>
            <a:off x="1451579" y="2015732"/>
            <a:ext cx="9603275" cy="3970289"/>
          </a:xfrm>
        </p:spPr>
        <p:txBody>
          <a:bodyPr>
            <a:normAutofit fontScale="85000" lnSpcReduction="10000"/>
          </a:bodyPr>
          <a:lstStyle/>
          <a:p>
            <a:pPr marL="0" indent="0">
              <a:buNone/>
            </a:pPr>
            <a:r>
              <a:rPr lang="en-US" dirty="0" err="1">
                <a:latin typeface="Aharoni" panose="02010803020104030203" pitchFamily="2" charset="-79"/>
                <a:cs typeface="Aharoni" panose="02010803020104030203" pitchFamily="2" charset="-79"/>
              </a:rPr>
              <a:t>Hyperferritinemia</a:t>
            </a:r>
            <a:r>
              <a:rPr lang="en-US" dirty="0"/>
              <a:t>: occurs when a patient’s serum ferritin is above the upper reference interval. The upper reference interval varies with age, gender, and laboratory method. Individuals of East Asian descent have ferritin values </a:t>
            </a:r>
            <a:r>
              <a:rPr lang="en-US" b="1" dirty="0"/>
              <a:t>1.5-2x higher than the reference norms </a:t>
            </a:r>
            <a:r>
              <a:rPr lang="en-US" dirty="0" err="1"/>
              <a:t>reported.High</a:t>
            </a:r>
            <a:r>
              <a:rPr lang="en-US" dirty="0"/>
              <a:t> ferritin alone does not indicate iron overload.</a:t>
            </a:r>
          </a:p>
          <a:p>
            <a:pPr marL="0" indent="0">
              <a:buNone/>
            </a:pPr>
            <a:r>
              <a:rPr lang="en-US" dirty="0">
                <a:latin typeface="Aharoni" panose="02010803020104030203" pitchFamily="2" charset="-79"/>
                <a:cs typeface="Aharoni" panose="02010803020104030203" pitchFamily="2" charset="-79"/>
              </a:rPr>
              <a:t>Iron overload:</a:t>
            </a:r>
            <a:r>
              <a:rPr lang="en-US" dirty="0"/>
              <a:t> occurs when iron absorption exceeds physiological requirements, leading to excess stores because there is a limited physiological capacity (i.e., blood loss) to get rid of excess iron. </a:t>
            </a:r>
            <a:r>
              <a:rPr lang="en-US" b="1" dirty="0"/>
              <a:t>This is indicated by TSAT &gt;45% and can occur from</a:t>
            </a:r>
            <a:r>
              <a:rPr lang="en-US" dirty="0"/>
              <a:t>:  </a:t>
            </a:r>
          </a:p>
          <a:p>
            <a:pPr>
              <a:buFont typeface="Wingdings" panose="05000000000000000000" pitchFamily="2" charset="2"/>
              <a:buChar char="ü"/>
            </a:pPr>
            <a:r>
              <a:rPr lang="en-US" b="1" dirty="0"/>
              <a:t>Transfusion-dependent anemias (e.g., myelodysplastic syndromes (MDS), sickle cell anemia)</a:t>
            </a:r>
          </a:p>
          <a:p>
            <a:pPr>
              <a:buFont typeface="Wingdings" panose="05000000000000000000" pitchFamily="2" charset="2"/>
              <a:buChar char="ü"/>
            </a:pPr>
            <a:r>
              <a:rPr lang="en-US" b="1" dirty="0"/>
              <a:t>Anemia from ineffective erythropoiesis (e.g., thalassemia, MDS)</a:t>
            </a:r>
          </a:p>
          <a:p>
            <a:pPr>
              <a:buFont typeface="Wingdings" panose="05000000000000000000" pitchFamily="2" charset="2"/>
              <a:buChar char="ü"/>
            </a:pPr>
            <a:r>
              <a:rPr lang="en-US" b="1" dirty="0"/>
              <a:t>Chronic excessive ingestion of medicinal iron</a:t>
            </a:r>
          </a:p>
          <a:p>
            <a:pPr>
              <a:buFont typeface="Wingdings" panose="05000000000000000000" pitchFamily="2" charset="2"/>
              <a:buChar char="ü"/>
            </a:pPr>
            <a:r>
              <a:rPr lang="en-US" b="1" dirty="0"/>
              <a:t>Hereditary hemochromatosis (HH)</a:t>
            </a:r>
          </a:p>
        </p:txBody>
      </p:sp>
      <p:sp>
        <p:nvSpPr>
          <p:cNvPr id="4" name="Date Placeholder 3">
            <a:extLst>
              <a:ext uri="{FF2B5EF4-FFF2-40B4-BE49-F238E27FC236}">
                <a16:creationId xmlns:a16="http://schemas.microsoft.com/office/drawing/2014/main" id="{036621EA-4137-B62E-C8BE-789B17A2103E}"/>
              </a:ext>
            </a:extLst>
          </p:cNvPr>
          <p:cNvSpPr>
            <a:spLocks noGrp="1"/>
          </p:cNvSpPr>
          <p:nvPr>
            <p:ph type="dt" sz="half" idx="10"/>
          </p:nvPr>
        </p:nvSpPr>
        <p:spPr/>
        <p:txBody>
          <a:bodyPr/>
          <a:lstStyle/>
          <a:p>
            <a:r>
              <a:rPr lang="en-US"/>
              <a:t>Hyperferritinemia pproach</a:t>
            </a:r>
            <a:endParaRPr lang="en-US" dirty="0"/>
          </a:p>
        </p:txBody>
      </p:sp>
      <p:sp>
        <p:nvSpPr>
          <p:cNvPr id="5" name="Footer Placeholder 4">
            <a:extLst>
              <a:ext uri="{FF2B5EF4-FFF2-40B4-BE49-F238E27FC236}">
                <a16:creationId xmlns:a16="http://schemas.microsoft.com/office/drawing/2014/main" id="{09021951-7F8F-2D9A-60BA-755F31CF5FF1}"/>
              </a:ext>
            </a:extLst>
          </p:cNvPr>
          <p:cNvSpPr>
            <a:spLocks noGrp="1"/>
          </p:cNvSpPr>
          <p:nvPr>
            <p:ph type="ftr" sz="quarter" idx="11"/>
          </p:nvPr>
        </p:nvSpPr>
        <p:spPr/>
        <p:txBody>
          <a:bodyPr/>
          <a:lstStyle/>
          <a:p>
            <a:r>
              <a:rPr lang="en-US"/>
              <a:t>A.R.Rajaei MD</a:t>
            </a:r>
            <a:endParaRPr lang="en-US" dirty="0"/>
          </a:p>
        </p:txBody>
      </p:sp>
      <p:sp>
        <p:nvSpPr>
          <p:cNvPr id="6" name="Slide Number Placeholder 5">
            <a:extLst>
              <a:ext uri="{FF2B5EF4-FFF2-40B4-BE49-F238E27FC236}">
                <a16:creationId xmlns:a16="http://schemas.microsoft.com/office/drawing/2014/main" id="{51D4070C-031C-D3BF-4D85-01DDB104D294}"/>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29461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559B2-3F95-4065-C146-6F43CF944C3F}"/>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D24ECFD7-AD53-9500-6099-0208EA099506}"/>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0F75A63C-F42A-46B6-5B38-6A6F93CED7D1}"/>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TextBox 5">
            <a:extLst>
              <a:ext uri="{FF2B5EF4-FFF2-40B4-BE49-F238E27FC236}">
                <a16:creationId xmlns:a16="http://schemas.microsoft.com/office/drawing/2014/main" id="{ED9710EC-B89F-0CB5-A4C9-735894E589FE}"/>
              </a:ext>
            </a:extLst>
          </p:cNvPr>
          <p:cNvSpPr txBox="1"/>
          <p:nvPr/>
        </p:nvSpPr>
        <p:spPr>
          <a:xfrm>
            <a:off x="160256" y="1425560"/>
            <a:ext cx="11698664" cy="3970318"/>
          </a:xfrm>
          <a:prstGeom prst="rect">
            <a:avLst/>
          </a:prstGeom>
          <a:noFill/>
        </p:spPr>
        <p:txBody>
          <a:bodyPr wrap="square">
            <a:spAutoFit/>
          </a:bodyPr>
          <a:lstStyle/>
          <a:p>
            <a:r>
              <a:rPr lang="en-US" dirty="0">
                <a:latin typeface="Aharoni" panose="02010803020104030203" pitchFamily="2" charset="-79"/>
                <a:cs typeface="Aharoni" panose="02010803020104030203" pitchFamily="2" charset="-79"/>
              </a:rPr>
              <a:t>HFE-associated Hereditary Hemochromatosis (HFE-HH): </a:t>
            </a:r>
            <a:r>
              <a:rPr lang="en-US" dirty="0"/>
              <a:t>is an </a:t>
            </a:r>
            <a:r>
              <a:rPr lang="en-US" b="1" dirty="0"/>
              <a:t>autosomal recessive</a:t>
            </a:r>
            <a:r>
              <a:rPr lang="en-US" dirty="0"/>
              <a:t> genetic disorder common in individuals of European ancestry, in which an increase in the intestinal absorption of iron leads to excessive iron deposits in organs such as liver, pancreas, heart, pituitary, testicles, joints, and skin. Early detection and treatment can completely prevent clinical sequelae, and, in symptomatic patients, phlebotomy effectively reduces morbidity and mortality.</a:t>
            </a:r>
          </a:p>
          <a:p>
            <a:endParaRPr lang="en-US" dirty="0"/>
          </a:p>
          <a:p>
            <a:r>
              <a:rPr lang="en-US" dirty="0"/>
              <a:t>HFE-HH has a relatively low clinical penetrance, with fewer than </a:t>
            </a:r>
            <a:r>
              <a:rPr lang="en-US" b="1" dirty="0"/>
              <a:t>10% of those homozygous for the C282Y </a:t>
            </a:r>
            <a:r>
              <a:rPr lang="en-US" dirty="0"/>
              <a:t>variant (the most common mutation) developing clinical manifestations, which usually present by </a:t>
            </a:r>
            <a:r>
              <a:rPr lang="en-US" b="1" dirty="0"/>
              <a:t>age 40-50 in men and age 50-60 in women. </a:t>
            </a:r>
            <a:r>
              <a:rPr lang="en-US" dirty="0"/>
              <a:t>Liver impairment is the most common presentation. Nonspecific symptoms such as arthralgias, fatigue, and abdominal pain may be noted years before organ dysfunction becomes apparent. If untreated, iron overload can cause serious organ damage and premature death but end-organ damage is rare with a ferritin value &lt; 600 </a:t>
            </a:r>
            <a:r>
              <a:rPr lang="en-US" dirty="0" err="1"/>
              <a:t>μg</a:t>
            </a:r>
            <a:r>
              <a:rPr lang="en-US" dirty="0"/>
              <a:t>/L.</a:t>
            </a:r>
          </a:p>
          <a:p>
            <a:endParaRPr lang="en-US" dirty="0"/>
          </a:p>
          <a:p>
            <a:r>
              <a:rPr lang="en-US" dirty="0"/>
              <a:t>Over 80% of HFE-HH is due to homozygous mutation for C282Y in the HFE gene. Hemochromatosis caused by mutations in other iron-related genes are rare and are outside the scope of this guideline. Suspected cases should be referred to a specialist. </a:t>
            </a:r>
          </a:p>
        </p:txBody>
      </p:sp>
    </p:spTree>
    <p:extLst>
      <p:ext uri="{BB962C8B-B14F-4D97-AF65-F5344CB8AC3E}">
        <p14:creationId xmlns:p14="http://schemas.microsoft.com/office/powerpoint/2010/main" val="259969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20CE7-3F5A-D474-C6E1-5A6E829403D6}"/>
              </a:ext>
            </a:extLst>
          </p:cNvPr>
          <p:cNvSpPr>
            <a:spLocks noGrp="1"/>
          </p:cNvSpPr>
          <p:nvPr>
            <p:ph type="dt" sz="half" idx="10"/>
          </p:nvPr>
        </p:nvSpPr>
        <p:spPr/>
        <p:txBody>
          <a:bodyPr/>
          <a:lstStyle/>
          <a:p>
            <a:r>
              <a:rPr lang="en-US"/>
              <a:t>Hyperferritinemia pproach</a:t>
            </a:r>
            <a:endParaRPr lang="en-US" dirty="0"/>
          </a:p>
        </p:txBody>
      </p:sp>
      <p:sp>
        <p:nvSpPr>
          <p:cNvPr id="3" name="Footer Placeholder 2">
            <a:extLst>
              <a:ext uri="{FF2B5EF4-FFF2-40B4-BE49-F238E27FC236}">
                <a16:creationId xmlns:a16="http://schemas.microsoft.com/office/drawing/2014/main" id="{44168AB0-D955-F419-669C-A5B25E56125B}"/>
              </a:ext>
            </a:extLst>
          </p:cNvPr>
          <p:cNvSpPr>
            <a:spLocks noGrp="1"/>
          </p:cNvSpPr>
          <p:nvPr>
            <p:ph type="ftr" sz="quarter" idx="11"/>
          </p:nvPr>
        </p:nvSpPr>
        <p:spPr/>
        <p:txBody>
          <a:bodyPr/>
          <a:lstStyle/>
          <a:p>
            <a:r>
              <a:rPr lang="en-US"/>
              <a:t>A.R.Rajaei MD</a:t>
            </a:r>
            <a:endParaRPr lang="en-US" dirty="0"/>
          </a:p>
        </p:txBody>
      </p:sp>
      <p:sp>
        <p:nvSpPr>
          <p:cNvPr id="4" name="Slide Number Placeholder 3">
            <a:extLst>
              <a:ext uri="{FF2B5EF4-FFF2-40B4-BE49-F238E27FC236}">
                <a16:creationId xmlns:a16="http://schemas.microsoft.com/office/drawing/2014/main" id="{A76A91A6-6295-02F1-CF91-7849EBE3FFE8}"/>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a:extLst>
              <a:ext uri="{FF2B5EF4-FFF2-40B4-BE49-F238E27FC236}">
                <a16:creationId xmlns:a16="http://schemas.microsoft.com/office/drawing/2014/main" id="{92F02F65-F482-95FC-EA2D-AAEB2355D85D}"/>
              </a:ext>
            </a:extLst>
          </p:cNvPr>
          <p:cNvPicPr>
            <a:picLocks noChangeAspect="1"/>
          </p:cNvPicPr>
          <p:nvPr/>
        </p:nvPicPr>
        <p:blipFill>
          <a:blip r:embed="rId2"/>
          <a:stretch>
            <a:fillRect/>
          </a:stretch>
        </p:blipFill>
        <p:spPr>
          <a:xfrm>
            <a:off x="1262062" y="1481137"/>
            <a:ext cx="9667875" cy="3895725"/>
          </a:xfrm>
          <a:prstGeom prst="rect">
            <a:avLst/>
          </a:prstGeom>
        </p:spPr>
      </p:pic>
      <p:sp>
        <p:nvSpPr>
          <p:cNvPr id="7" name="Rectangle 6">
            <a:extLst>
              <a:ext uri="{FF2B5EF4-FFF2-40B4-BE49-F238E27FC236}">
                <a16:creationId xmlns:a16="http://schemas.microsoft.com/office/drawing/2014/main" id="{B9C421AF-4887-C011-570C-613A29BC2DDC}"/>
              </a:ext>
            </a:extLst>
          </p:cNvPr>
          <p:cNvSpPr/>
          <p:nvPr/>
        </p:nvSpPr>
        <p:spPr>
          <a:xfrm>
            <a:off x="1451579" y="2828925"/>
            <a:ext cx="6549421"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49BFCB-9359-9188-9FA5-02A0E542BBC0}"/>
              </a:ext>
            </a:extLst>
          </p:cNvPr>
          <p:cNvSpPr/>
          <p:nvPr/>
        </p:nvSpPr>
        <p:spPr>
          <a:xfrm>
            <a:off x="5734050" y="4714875"/>
            <a:ext cx="5010150" cy="209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BC1391-60D8-7C05-A3E8-D9B45BEA84FD}"/>
              </a:ext>
            </a:extLst>
          </p:cNvPr>
          <p:cNvSpPr/>
          <p:nvPr/>
        </p:nvSpPr>
        <p:spPr>
          <a:xfrm>
            <a:off x="1447800" y="4953001"/>
            <a:ext cx="942975"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240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43</TotalTime>
  <Words>1101</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Agency FB</vt:lpstr>
      <vt:lpstr>Aharoni</vt:lpstr>
      <vt:lpstr>Arial</vt:lpstr>
      <vt:lpstr>Arial Black</vt:lpstr>
      <vt:lpstr>Arial Narrow</vt:lpstr>
      <vt:lpstr>Calibri</vt:lpstr>
      <vt:lpstr>Gill Sans MT</vt:lpstr>
      <vt:lpstr>Wingdings</vt:lpstr>
      <vt:lpstr>Gallery</vt:lpstr>
      <vt:lpstr>Hyperferritinemia approach</vt:lpstr>
      <vt:lpstr>Key Recommendations</vt:lpstr>
      <vt:lpstr>PowerPoint Presentation</vt:lpstr>
      <vt:lpstr>PowerPoint Presentation</vt:lpstr>
      <vt:lpstr>PowerPoint Presentation</vt:lpstr>
      <vt:lpstr>PowerPoint Presentation</vt:lpstr>
      <vt:lpstr>Definitions and Clinical context</vt:lpstr>
      <vt:lpstr>PowerPoint Presentation</vt:lpstr>
      <vt:lpstr>PowerPoint Presentation</vt:lpstr>
      <vt:lpstr>Signs and Symptoms </vt:lpstr>
      <vt:lpstr>Diagnosis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Alireza Rajaei</dc:creator>
  <cp:lastModifiedBy>Alireza Rajaei</cp:lastModifiedBy>
  <cp:revision>15</cp:revision>
  <dcterms:created xsi:type="dcterms:W3CDTF">2024-07-30T20:29:44Z</dcterms:created>
  <dcterms:modified xsi:type="dcterms:W3CDTF">2024-07-30T21:13:40Z</dcterms:modified>
</cp:coreProperties>
</file>